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9" r:id="rId1"/>
  </p:sldMasterIdLst>
  <p:notesMasterIdLst>
    <p:notesMasterId r:id="rId18"/>
  </p:notesMasterIdLst>
  <p:sldIdLst>
    <p:sldId id="280" r:id="rId2"/>
    <p:sldId id="258" r:id="rId3"/>
    <p:sldId id="257" r:id="rId4"/>
    <p:sldId id="259" r:id="rId5"/>
    <p:sldId id="260" r:id="rId6"/>
    <p:sldId id="261" r:id="rId7"/>
    <p:sldId id="271" r:id="rId8"/>
    <p:sldId id="265" r:id="rId9"/>
    <p:sldId id="277" r:id="rId10"/>
    <p:sldId id="273" r:id="rId11"/>
    <p:sldId id="268" r:id="rId12"/>
    <p:sldId id="275" r:id="rId13"/>
    <p:sldId id="278" r:id="rId14"/>
    <p:sldId id="279" r:id="rId15"/>
    <p:sldId id="264" r:id="rId16"/>
    <p:sldId id="272" r:id="rId17"/>
  </p:sldIdLst>
  <p:sldSz cx="9144000" cy="6858000" type="screen4x3"/>
  <p:notesSz cx="7010400" cy="92964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40" autoAdjust="0"/>
    <p:restoredTop sz="95660" autoAdjust="0"/>
  </p:normalViewPr>
  <p:slideViewPr>
    <p:cSldViewPr>
      <p:cViewPr varScale="1">
        <p:scale>
          <a:sx n="79" d="100"/>
          <a:sy n="79" d="100"/>
        </p:scale>
        <p:origin x="1562" y="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66" tIns="46583" rIns="93166" bIns="46583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9" y="0"/>
            <a:ext cx="3037840" cy="464820"/>
          </a:xfrm>
          <a:prstGeom prst="rect">
            <a:avLst/>
          </a:prstGeom>
        </p:spPr>
        <p:txBody>
          <a:bodyPr vert="horz" lIns="93166" tIns="46583" rIns="93166" bIns="46583" rtlCol="0"/>
          <a:lstStyle>
            <a:lvl1pPr algn="r">
              <a:defRPr sz="1200"/>
            </a:lvl1pPr>
          </a:lstStyle>
          <a:p>
            <a:fld id="{E9733BFE-A963-495E-A413-F12533C20189}" type="datetimeFigureOut">
              <a:rPr lang="en-US" smtClean="0"/>
              <a:t>1/22/2024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66" tIns="46583" rIns="93166" bIns="46583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66" tIns="46583" rIns="93166" bIns="46583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66" tIns="46583" rIns="93166" bIns="46583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9" y="8829967"/>
            <a:ext cx="3037840" cy="464820"/>
          </a:xfrm>
          <a:prstGeom prst="rect">
            <a:avLst/>
          </a:prstGeom>
        </p:spPr>
        <p:txBody>
          <a:bodyPr vert="horz" lIns="93166" tIns="46583" rIns="93166" bIns="46583" rtlCol="0" anchor="b"/>
          <a:lstStyle>
            <a:lvl1pPr algn="r">
              <a:defRPr sz="1200"/>
            </a:lvl1pPr>
          </a:lstStyle>
          <a:p>
            <a:fld id="{A5E7372A-EF2A-4FA6-8730-34B1711BD71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29061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5E7372A-EF2A-4FA6-8730-34B1711BD71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147400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E7372A-EF2A-4FA6-8730-34B1711BD712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02042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330" name="Rectangle 2"/>
          <p:cNvSpPr>
            <a:spLocks noChangeArrowheads="1"/>
          </p:cNvSpPr>
          <p:nvPr/>
        </p:nvSpPr>
        <p:spPr bwMode="auto">
          <a:xfrm>
            <a:off x="381000" y="990600"/>
            <a:ext cx="76200" cy="5105400"/>
          </a:xfrm>
          <a:prstGeom prst="rect">
            <a:avLst/>
          </a:prstGeom>
          <a:solidFill>
            <a:schemeClr val="bg2"/>
          </a:solidFill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/>
            <a:endParaRPr lang="en-US" sz="2400" dirty="0"/>
          </a:p>
        </p:txBody>
      </p:sp>
      <p:sp>
        <p:nvSpPr>
          <p:cNvPr id="355335" name="Rectangle 7"/>
          <p:cNvSpPr>
            <a:spLocks noGrp="1" noChangeArrowheads="1"/>
          </p:cNvSpPr>
          <p:nvPr>
            <p:ph type="ctrTitle"/>
          </p:nvPr>
        </p:nvSpPr>
        <p:spPr>
          <a:xfrm>
            <a:off x="762000" y="1371600"/>
            <a:ext cx="7696200" cy="2057400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55336" name="Rectangle 8"/>
          <p:cNvSpPr>
            <a:spLocks noGrp="1" noChangeArrowheads="1"/>
          </p:cNvSpPr>
          <p:nvPr>
            <p:ph type="subTitle" idx="1"/>
          </p:nvPr>
        </p:nvSpPr>
        <p:spPr>
          <a:xfrm>
            <a:off x="762000" y="3765550"/>
            <a:ext cx="7696200" cy="20574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2800">
                <a:latin typeface="Times New Roman" pitchFamily="18" charset="0"/>
                <a:cs typeface="Times New Roman" pitchFamily="18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355337" name="Rectangle 9"/>
          <p:cNvSpPr>
            <a:spLocks noGrp="1" noChangeArrowheads="1"/>
          </p:cNvSpPr>
          <p:nvPr>
            <p:ph type="dt" sz="half" idx="2"/>
          </p:nvPr>
        </p:nvSpPr>
        <p:spPr>
          <a:xfrm>
            <a:off x="457200" y="6248400"/>
            <a:ext cx="2133600" cy="457200"/>
          </a:xfrm>
        </p:spPr>
        <p:txBody>
          <a:bodyPr/>
          <a:lstStyle>
            <a:lvl1pPr>
              <a:defRPr sz="1400">
                <a:latin typeface="Times New Roman" pitchFamily="18" charset="0"/>
                <a:cs typeface="Times New Roman" pitchFamily="18" charset="0"/>
              </a:defRPr>
            </a:lvl1pPr>
          </a:lstStyle>
          <a:p>
            <a:fld id="{83D6174E-A518-4A48-8258-EAA8999D78E9}" type="datetime1">
              <a:rPr lang="en-US" smtClean="0"/>
              <a:t>1/22/2024</a:t>
            </a:fld>
            <a:endParaRPr lang="en-US" dirty="0"/>
          </a:p>
        </p:txBody>
      </p:sp>
      <p:sp>
        <p:nvSpPr>
          <p:cNvPr id="355338" name="Rectangle 10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>
              <a:defRPr sz="1400">
                <a:latin typeface="Times New Roman" pitchFamily="18" charset="0"/>
                <a:cs typeface="Times New Roman" pitchFamily="18" charset="0"/>
              </a:defRPr>
            </a:lvl1pPr>
          </a:lstStyle>
          <a:p>
            <a:endParaRPr lang="en-US" dirty="0"/>
          </a:p>
        </p:txBody>
      </p:sp>
      <p:sp>
        <p:nvSpPr>
          <p:cNvPr id="355339" name="Rectangle 11"/>
          <p:cNvSpPr>
            <a:spLocks noGrp="1" noChangeArrowheads="1"/>
          </p:cNvSpPr>
          <p:nvPr>
            <p:ph type="sldNum" sz="quarter" idx="4"/>
          </p:nvPr>
        </p:nvSpPr>
        <p:spPr>
          <a:xfrm>
            <a:off x="6553200" y="6248400"/>
            <a:ext cx="2133600" cy="457200"/>
          </a:xfrm>
        </p:spPr>
        <p:txBody>
          <a:bodyPr/>
          <a:lstStyle>
            <a:lvl1pPr>
              <a:defRPr b="1"/>
            </a:lvl1pPr>
          </a:lstStyle>
          <a:p>
            <a:fld id="{CB5744C9-C21B-4788-A4D8-78130117D096}" type="slidenum">
              <a:rPr lang="en-US"/>
              <a:pPr/>
              <a:t>‹#›</a:t>
            </a:fld>
            <a:endParaRPr lang="en-US" dirty="0"/>
          </a:p>
        </p:txBody>
      </p:sp>
      <p:grpSp>
        <p:nvGrpSpPr>
          <p:cNvPr id="355342" name="Group 14"/>
          <p:cNvGrpSpPr>
            <a:grpSpLocks/>
          </p:cNvGrpSpPr>
          <p:nvPr/>
        </p:nvGrpSpPr>
        <p:grpSpPr bwMode="auto">
          <a:xfrm>
            <a:off x="381000" y="304800"/>
            <a:ext cx="8391525" cy="5791200"/>
            <a:chOff x="240" y="192"/>
            <a:chExt cx="5286" cy="3648"/>
          </a:xfrm>
        </p:grpSpPr>
        <p:sp>
          <p:nvSpPr>
            <p:cNvPr id="355331" name="Rectangle 3"/>
            <p:cNvSpPr>
              <a:spLocks noChangeArrowheads="1"/>
            </p:cNvSpPr>
            <p:nvPr/>
          </p:nvSpPr>
          <p:spPr bwMode="auto">
            <a:xfrm flipV="1">
              <a:off x="5236" y="192"/>
              <a:ext cx="288" cy="288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rot="10800000" wrap="none" anchor="ctr"/>
            <a:lstStyle/>
            <a:p>
              <a:pPr algn="ctr" eaLnBrk="1" hangingPunct="1"/>
              <a:endParaRPr lang="en-US" sz="2400" dirty="0"/>
            </a:p>
          </p:txBody>
        </p:sp>
        <p:sp>
          <p:nvSpPr>
            <p:cNvPr id="355332" name="Rectangle 4"/>
            <p:cNvSpPr>
              <a:spLocks noChangeArrowheads="1"/>
            </p:cNvSpPr>
            <p:nvPr/>
          </p:nvSpPr>
          <p:spPr bwMode="auto">
            <a:xfrm flipV="1">
              <a:off x="240" y="192"/>
              <a:ext cx="5004" cy="288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/>
              <a:endParaRPr lang="en-US" sz="2400" dirty="0"/>
            </a:p>
          </p:txBody>
        </p:sp>
        <p:sp>
          <p:nvSpPr>
            <p:cNvPr id="355333" name="Rectangle 5"/>
            <p:cNvSpPr>
              <a:spLocks noChangeArrowheads="1"/>
            </p:cNvSpPr>
            <p:nvPr/>
          </p:nvSpPr>
          <p:spPr bwMode="auto">
            <a:xfrm flipV="1">
              <a:off x="240" y="480"/>
              <a:ext cx="5004" cy="144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rot="10800000" wrap="none" anchor="ctr"/>
            <a:lstStyle/>
            <a:p>
              <a:pPr algn="ctr" eaLnBrk="1" hangingPunct="1"/>
              <a:endParaRPr lang="en-US" sz="2400" dirty="0"/>
            </a:p>
          </p:txBody>
        </p:sp>
        <p:sp>
          <p:nvSpPr>
            <p:cNvPr id="355334" name="Rectangle 6"/>
            <p:cNvSpPr>
              <a:spLocks noChangeArrowheads="1"/>
            </p:cNvSpPr>
            <p:nvPr/>
          </p:nvSpPr>
          <p:spPr bwMode="auto">
            <a:xfrm flipV="1">
              <a:off x="5242" y="480"/>
              <a:ext cx="282" cy="144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/>
              <a:endParaRPr lang="en-US" sz="2400" dirty="0"/>
            </a:p>
          </p:txBody>
        </p:sp>
        <p:sp>
          <p:nvSpPr>
            <p:cNvPr id="355340" name="Line 12"/>
            <p:cNvSpPr>
              <a:spLocks noChangeShapeType="1"/>
            </p:cNvSpPr>
            <p:nvPr/>
          </p:nvSpPr>
          <p:spPr bwMode="auto">
            <a:xfrm flipH="1">
              <a:off x="480" y="2256"/>
              <a:ext cx="484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55341" name="Rectangle 13"/>
            <p:cNvSpPr>
              <a:spLocks noChangeArrowheads="1"/>
            </p:cNvSpPr>
            <p:nvPr/>
          </p:nvSpPr>
          <p:spPr bwMode="auto">
            <a:xfrm>
              <a:off x="240" y="192"/>
              <a:ext cx="5286" cy="3648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/>
              <a:endParaRPr lang="en-US" sz="2400" dirty="0"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61F7841-0350-4ADD-97B2-45BE3FA29B2C}" type="datetime1">
              <a:rPr lang="en-US" smtClean="0"/>
              <a:t>1/22/2024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1010B30-434F-4B12-9323-1101ABB5744E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30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53340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5430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828800"/>
            <a:ext cx="8229600" cy="430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5430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8400"/>
            <a:ext cx="1676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000">
                <a:latin typeface="Arial" charset="0"/>
              </a:defRPr>
            </a:lvl1pPr>
          </a:lstStyle>
          <a:p>
            <a:fld id="{220ECA36-7514-4536-BF58-74B06CACE256}" type="datetime1">
              <a:rPr lang="en-US" smtClean="0"/>
              <a:t>1/22/2024</a:t>
            </a:fld>
            <a:endParaRPr lang="en-US" dirty="0"/>
          </a:p>
        </p:txBody>
      </p:sp>
      <p:sp>
        <p:nvSpPr>
          <p:cNvPr id="35430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000">
                <a:latin typeface="Arial" charset="0"/>
              </a:defRPr>
            </a:lvl1pPr>
          </a:lstStyle>
          <a:p>
            <a:endParaRPr lang="en-US" dirty="0"/>
          </a:p>
        </p:txBody>
      </p:sp>
      <p:sp>
        <p:nvSpPr>
          <p:cNvPr id="35431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81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000">
                <a:latin typeface="Arial" charset="0"/>
              </a:defRPr>
            </a:lvl1pPr>
          </a:lstStyle>
          <a:p>
            <a:fld id="{6E0A3EC6-7738-4FFF-B396-1E8D7BD63ADE}" type="slidenum">
              <a:rPr lang="en-US"/>
              <a:pPr/>
              <a:t>‹#›</a:t>
            </a:fld>
            <a:endParaRPr lang="en-US" dirty="0"/>
          </a:p>
        </p:txBody>
      </p:sp>
      <p:grpSp>
        <p:nvGrpSpPr>
          <p:cNvPr id="354329" name="Group 25"/>
          <p:cNvGrpSpPr>
            <a:grpSpLocks/>
          </p:cNvGrpSpPr>
          <p:nvPr/>
        </p:nvGrpSpPr>
        <p:grpSpPr bwMode="auto">
          <a:xfrm>
            <a:off x="279400" y="152400"/>
            <a:ext cx="8686800" cy="1600200"/>
            <a:chOff x="176" y="96"/>
            <a:chExt cx="5472" cy="1008"/>
          </a:xfrm>
        </p:grpSpPr>
        <p:sp>
          <p:nvSpPr>
            <p:cNvPr id="354311" name="Line 7"/>
            <p:cNvSpPr>
              <a:spLocks noChangeShapeType="1"/>
            </p:cNvSpPr>
            <p:nvPr/>
          </p:nvSpPr>
          <p:spPr bwMode="auto">
            <a:xfrm flipH="1">
              <a:off x="288" y="1104"/>
              <a:ext cx="523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54312" name="Rectangle 8"/>
            <p:cNvSpPr>
              <a:spLocks noChangeArrowheads="1"/>
            </p:cNvSpPr>
            <p:nvPr/>
          </p:nvSpPr>
          <p:spPr bwMode="auto">
            <a:xfrm>
              <a:off x="5504" y="96"/>
              <a:ext cx="144" cy="144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/>
              <a:endParaRPr lang="en-US" sz="2400" dirty="0"/>
            </a:p>
          </p:txBody>
        </p:sp>
        <p:sp>
          <p:nvSpPr>
            <p:cNvPr id="354313" name="Rectangle 9"/>
            <p:cNvSpPr>
              <a:spLocks noChangeArrowheads="1"/>
            </p:cNvSpPr>
            <p:nvPr/>
          </p:nvSpPr>
          <p:spPr bwMode="auto">
            <a:xfrm>
              <a:off x="176" y="96"/>
              <a:ext cx="5326" cy="144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/>
              <a:endParaRPr lang="en-US" sz="2400" dirty="0"/>
            </a:p>
          </p:txBody>
        </p:sp>
        <p:sp>
          <p:nvSpPr>
            <p:cNvPr id="354314" name="Rectangle 10"/>
            <p:cNvSpPr>
              <a:spLocks noChangeArrowheads="1"/>
            </p:cNvSpPr>
            <p:nvPr/>
          </p:nvSpPr>
          <p:spPr bwMode="auto">
            <a:xfrm>
              <a:off x="176" y="240"/>
              <a:ext cx="5326" cy="88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/>
              <a:endParaRPr lang="en-US" sz="2400" dirty="0"/>
            </a:p>
          </p:txBody>
        </p:sp>
        <p:sp>
          <p:nvSpPr>
            <p:cNvPr id="354315" name="Rectangle 11"/>
            <p:cNvSpPr>
              <a:spLocks noChangeArrowheads="1"/>
            </p:cNvSpPr>
            <p:nvPr/>
          </p:nvSpPr>
          <p:spPr bwMode="auto">
            <a:xfrm>
              <a:off x="5504" y="241"/>
              <a:ext cx="144" cy="86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/>
              <a:endParaRPr lang="en-US" sz="2400" dirty="0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5" r:id="rId2"/>
  </p:sldLayoutIdLst>
  <p:hf hdr="0" ft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9pPr>
    </p:titleStyle>
    <p:bodyStyle>
      <a:lvl1pPr marL="469900" indent="-4699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SzPct val="70000"/>
        <a:buFont typeface="Wingdings" pitchFamily="2" charset="2"/>
        <a:buChar char="o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908050" indent="-43656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5000"/>
        <a:buFont typeface="Wingdings" pitchFamily="2" charset="2"/>
        <a:buChar char="n"/>
        <a:defRPr sz="2800">
          <a:solidFill>
            <a:schemeClr val="tx1"/>
          </a:solidFill>
          <a:latin typeface="+mn-lt"/>
        </a:defRPr>
      </a:lvl2pPr>
      <a:lvl3pPr marL="1377950" indent="-468313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SzPct val="65000"/>
        <a:buFont typeface="Wingdings" pitchFamily="2" charset="2"/>
        <a:buChar char="o"/>
        <a:defRPr sz="2400">
          <a:solidFill>
            <a:schemeClr val="tx1"/>
          </a:solidFill>
          <a:latin typeface="+mn-lt"/>
        </a:defRPr>
      </a:lvl3pPr>
      <a:lvl4pPr marL="1827213" indent="-43815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4pPr>
      <a:lvl5pPr marL="2297113" indent="-46831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o"/>
        <a:defRPr sz="2000">
          <a:solidFill>
            <a:schemeClr val="tx1"/>
          </a:solidFill>
          <a:latin typeface="+mn-lt"/>
        </a:defRPr>
      </a:lvl5pPr>
      <a:lvl6pPr marL="2754313" indent="-46831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o"/>
        <a:defRPr sz="2000">
          <a:solidFill>
            <a:schemeClr val="tx1"/>
          </a:solidFill>
          <a:latin typeface="+mn-lt"/>
        </a:defRPr>
      </a:lvl6pPr>
      <a:lvl7pPr marL="3211513" indent="-46831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o"/>
        <a:defRPr sz="2000">
          <a:solidFill>
            <a:schemeClr val="tx1"/>
          </a:solidFill>
          <a:latin typeface="+mn-lt"/>
        </a:defRPr>
      </a:lvl7pPr>
      <a:lvl8pPr marL="3668713" indent="-46831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o"/>
        <a:defRPr sz="2000">
          <a:solidFill>
            <a:schemeClr val="tx1"/>
          </a:solidFill>
          <a:latin typeface="+mn-lt"/>
        </a:defRPr>
      </a:lvl8pPr>
      <a:lvl9pPr marL="4125913" indent="-46831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o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1.png"/><Relationship Id="rId5" Type="http://schemas.openxmlformats.org/officeDocument/2006/relationships/image" Target="../media/image8.png"/><Relationship Id="rId4" Type="http://schemas.openxmlformats.org/officeDocument/2006/relationships/image" Target="../media/image7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1.png"/><Relationship Id="rId5" Type="http://schemas.openxmlformats.org/officeDocument/2006/relationships/image" Target="../media/image11.png"/><Relationship Id="rId4" Type="http://schemas.openxmlformats.org/officeDocument/2006/relationships/image" Target="../media/image10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1.png"/><Relationship Id="rId4" Type="http://schemas.openxmlformats.org/officeDocument/2006/relationships/image" Target="../media/image3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1.png"/><Relationship Id="rId4" Type="http://schemas.openxmlformats.org/officeDocument/2006/relationships/hyperlink" Target="https://mmstat.github.io/MMSTAT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0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Mary A. Marion</a:t>
            </a:r>
            <a:br>
              <a:rPr lang="en-US" sz="4000" dirty="0">
                <a:solidFill>
                  <a:schemeClr val="tx2">
                    <a:lumMod val="90000"/>
                    <a:lumOff val="10000"/>
                  </a:schemeClr>
                </a:solidFill>
              </a:rPr>
            </a:br>
            <a:r>
              <a:rPr lang="en-US" sz="22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M.Sc.(Applied Statistics)</a:t>
            </a:r>
            <a:br>
              <a:rPr lang="en-US" sz="2200" dirty="0">
                <a:solidFill>
                  <a:schemeClr val="tx2">
                    <a:lumMod val="90000"/>
                    <a:lumOff val="10000"/>
                  </a:schemeClr>
                </a:solidFill>
              </a:rPr>
            </a:br>
            <a:r>
              <a:rPr lang="en-US" sz="22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M.Sc.(Statistics)</a:t>
            </a:r>
            <a:br>
              <a:rPr lang="en-US" sz="2200" dirty="0">
                <a:solidFill>
                  <a:schemeClr val="tx2">
                    <a:lumMod val="90000"/>
                    <a:lumOff val="10000"/>
                  </a:schemeClr>
                </a:solidFill>
              </a:rPr>
            </a:br>
            <a:r>
              <a:rPr lang="en-US" sz="22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B.A.(Mathematics)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4400" dirty="0">
                <a:solidFill>
                  <a:schemeClr val="bg2"/>
                </a:solidFill>
              </a:rPr>
              <a:t>             </a:t>
            </a:r>
            <a:r>
              <a:rPr lang="en-US" sz="3600" dirty="0">
                <a:solidFill>
                  <a:schemeClr val="bg2"/>
                </a:solidFill>
              </a:rPr>
              <a:t>Personal Statement</a:t>
            </a:r>
          </a:p>
          <a:p>
            <a:r>
              <a:rPr lang="en-US" sz="3600" dirty="0">
                <a:solidFill>
                  <a:schemeClr val="bg2"/>
                </a:solidFill>
              </a:rPr>
              <a:t>                Career Milestones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A3EF4589-08F0-80E5-1D7E-25F37FC015D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417532" t="-212987" r="-417532" b="-212987"/>
          <a:stretch>
            <a:fillRect/>
          </a:stretch>
        </p:blipFill>
        <p:spPr>
          <a:xfrm>
            <a:off x="6858000" y="5357812"/>
            <a:ext cx="2286000" cy="12858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509"/>
    </mc:Choice>
    <mc:Fallback xmlns="">
      <p:transition spd="slow" advTm="105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Classification Table with ROC statistics </a:t>
            </a:r>
            <a:br>
              <a:rPr lang="en-US" sz="3200" dirty="0"/>
            </a:br>
            <a:r>
              <a:rPr lang="en-US" sz="3200" dirty="0"/>
              <a:t>–CT Study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0D7163C-7D19-4329-A106-01E7FBCDAE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2514600"/>
            <a:ext cx="4800601" cy="1676401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BF61FCF-E8EA-A15F-8B53-63CF57AAFD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A22E9-304E-447D-9C27-DEFC510AB214}" type="datetime1">
              <a:rPr lang="en-US" smtClean="0"/>
              <a:t>1/22/2024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F73955-5CAD-C761-1AC0-68744778B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10B30-434F-4B12-9323-1101ABB5744E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C30534-2C5B-3F88-F30C-7E9838ED20D4}"/>
              </a:ext>
            </a:extLst>
          </p:cNvPr>
          <p:cNvSpPr txBox="1"/>
          <p:nvPr/>
        </p:nvSpPr>
        <p:spPr>
          <a:xfrm>
            <a:off x="501447" y="2101480"/>
            <a:ext cx="46039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Table 3.2 Rosner fundamentals of biostatistics, 5</a:t>
            </a:r>
            <a:r>
              <a:rPr lang="en-US" sz="1600" baseline="30000" dirty="0"/>
              <a:t>th</a:t>
            </a:r>
            <a:r>
              <a:rPr lang="en-US" sz="1600" dirty="0"/>
              <a:t> ed</a:t>
            </a:r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AA5275D9-242E-15E1-7074-6799BEEC6C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5555525"/>
              </p:ext>
            </p:extLst>
          </p:nvPr>
        </p:nvGraphicFramePr>
        <p:xfrm>
          <a:off x="1219200" y="4556757"/>
          <a:ext cx="6605410" cy="1624445"/>
        </p:xfrm>
        <a:graphic>
          <a:graphicData uri="http://schemas.openxmlformats.org/drawingml/2006/table">
            <a:tbl>
              <a:tblPr firstRow="1" firstCol="1" bandRow="1"/>
              <a:tblGrid>
                <a:gridCol w="1103948">
                  <a:extLst>
                    <a:ext uri="{9D8B030D-6E8A-4147-A177-3AD203B41FA5}">
                      <a16:colId xmlns:a16="http://schemas.microsoft.com/office/drawing/2014/main" val="464479253"/>
                    </a:ext>
                  </a:extLst>
                </a:gridCol>
                <a:gridCol w="2323652">
                  <a:extLst>
                    <a:ext uri="{9D8B030D-6E8A-4147-A177-3AD203B41FA5}">
                      <a16:colId xmlns:a16="http://schemas.microsoft.com/office/drawing/2014/main" val="2308335017"/>
                    </a:ext>
                  </a:extLst>
                </a:gridCol>
                <a:gridCol w="540751">
                  <a:extLst>
                    <a:ext uri="{9D8B030D-6E8A-4147-A177-3AD203B41FA5}">
                      <a16:colId xmlns:a16="http://schemas.microsoft.com/office/drawing/2014/main" val="1008717837"/>
                    </a:ext>
                  </a:extLst>
                </a:gridCol>
                <a:gridCol w="1478818">
                  <a:extLst>
                    <a:ext uri="{9D8B030D-6E8A-4147-A177-3AD203B41FA5}">
                      <a16:colId xmlns:a16="http://schemas.microsoft.com/office/drawing/2014/main" val="1688511526"/>
                    </a:ext>
                  </a:extLst>
                </a:gridCol>
                <a:gridCol w="1158241">
                  <a:extLst>
                    <a:ext uri="{9D8B030D-6E8A-4147-A177-3AD203B41FA5}">
                      <a16:colId xmlns:a16="http://schemas.microsoft.com/office/drawing/2014/main" val="4214194668"/>
                    </a:ext>
                  </a:extLst>
                </a:gridCol>
              </a:tblGrid>
              <a:tr h="161402">
                <a:tc gridSpan="4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Example of sensitivity and specificity use by an individual patient </a:t>
                      </a:r>
                      <a:endParaRPr lang="en-US" sz="11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52319244"/>
                  </a:ext>
                </a:extLst>
              </a:tr>
              <a:tr h="85356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Actual condition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probability [radiologist is correct]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                                    = success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                                    = S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repeat test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calculations to increase accuracy are based on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probability (failure) in individual tests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after repeats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accuracy increases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------------------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probability (S) increases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59995429"/>
                  </a:ext>
                </a:extLst>
              </a:tr>
              <a:tr h="22553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Normal 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(33+06)/58 = 66% ~ 67% ~ 2/3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3 x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(1/3)</a:t>
                      </a:r>
                      <a:r>
                        <a:rPr lang="en-US" sz="1100" kern="100" baseline="30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3</a:t>
                      </a:r>
                      <a:r>
                        <a:rPr lang="en-US" sz="1100" kern="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= 4%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96%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4255462"/>
                  </a:ext>
                </a:extLst>
              </a:tr>
              <a:tr h="16140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Abnormal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(11+33)/51 = 86%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2 x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(.14)</a:t>
                      </a:r>
                      <a:r>
                        <a:rPr lang="en-US" sz="1100" kern="100" baseline="30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2 </a:t>
                      </a:r>
                      <a:r>
                        <a:rPr lang="en-US" sz="1100" kern="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= 2%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98%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16434529"/>
                  </a:ext>
                </a:extLst>
              </a:tr>
            </a:tbl>
          </a:graphicData>
        </a:graphic>
      </p:graphicFrame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6BF96EAB-3D31-89F8-2328-8CD84DD563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2883338"/>
              </p:ext>
            </p:extLst>
          </p:nvPr>
        </p:nvGraphicFramePr>
        <p:xfrm>
          <a:off x="5486399" y="2362200"/>
          <a:ext cx="2590801" cy="1954488"/>
        </p:xfrm>
        <a:graphic>
          <a:graphicData uri="http://schemas.openxmlformats.org/drawingml/2006/table">
            <a:tbl>
              <a:tblPr firstRow="1" firstCol="1" bandRow="1"/>
              <a:tblGrid>
                <a:gridCol w="914401">
                  <a:extLst>
                    <a:ext uri="{9D8B030D-6E8A-4147-A177-3AD203B41FA5}">
                      <a16:colId xmlns:a16="http://schemas.microsoft.com/office/drawing/2014/main" val="4077114176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763181249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41199256"/>
                    </a:ext>
                  </a:extLst>
                </a:gridCol>
              </a:tblGrid>
              <a:tr h="490639">
                <a:tc gridSpan="3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Sensitivity and specificity of the radiologist ratings according to different test-positive criteria based on the data in table 3.2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5713835"/>
                  </a:ext>
                </a:extLst>
              </a:tr>
              <a:tr h="18028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Test -positive criteria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Sensitivity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Specificity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63289587"/>
                  </a:ext>
                </a:extLst>
              </a:tr>
              <a:tr h="18028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1+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1.0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4614479"/>
                  </a:ext>
                </a:extLst>
              </a:tr>
              <a:tr h="18028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2+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.94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.57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42327248"/>
                  </a:ext>
                </a:extLst>
              </a:tr>
              <a:tr h="18028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3+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.90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.67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5559385"/>
                  </a:ext>
                </a:extLst>
              </a:tr>
              <a:tr h="18028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4+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.86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.78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1796372"/>
                  </a:ext>
                </a:extLst>
              </a:tr>
              <a:tr h="18028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5+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.65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.97 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9727678"/>
                  </a:ext>
                </a:extLst>
              </a:tr>
              <a:tr h="18028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6+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0.0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1.0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3964107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FA9218CE-0D48-C7D9-1AEE-29694A5248FD}"/>
              </a:ext>
            </a:extLst>
          </p:cNvPr>
          <p:cNvSpPr txBox="1"/>
          <p:nvPr/>
        </p:nvSpPr>
        <p:spPr>
          <a:xfrm>
            <a:off x="5562600" y="1951929"/>
            <a:ext cx="838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Table 3.3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961331D-F665-7C09-A1BF-61B6785F4C74}"/>
              </a:ext>
            </a:extLst>
          </p:cNvPr>
          <p:cNvSpPr txBox="1"/>
          <p:nvPr/>
        </p:nvSpPr>
        <p:spPr>
          <a:xfrm>
            <a:off x="1143000" y="4143377"/>
            <a:ext cx="5791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Table 3.4 Practical Take Away (apply what I have learned) 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E69D9303-4869-A27B-C778-63DE268D51C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417532" t="-212987" r="-417532" b="-212987"/>
          <a:stretch>
            <a:fillRect/>
          </a:stretch>
        </p:blipFill>
        <p:spPr>
          <a:xfrm>
            <a:off x="6858000" y="5357812"/>
            <a:ext cx="2286000" cy="128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466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959"/>
    </mc:Choice>
    <mc:Fallback xmlns="">
      <p:transition spd="slow" advTm="459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ROC Curve and the AUC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BD3EB183-3FAC-578B-7B4A-ED47614553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6CB3C1-81EC-4360-AD27-40C2CFBDCE8F}" type="datetime1">
              <a:rPr lang="en-US" smtClean="0"/>
              <a:t>1/22/2024</a:t>
            </a:fld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DDD8194-359C-DC70-D60D-2BD7EED259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10B30-434F-4B12-9323-1101ABB5744E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108376-D826-87EC-F770-9B0F24B042D6}"/>
              </a:ext>
            </a:extLst>
          </p:cNvPr>
          <p:cNvSpPr txBox="1"/>
          <p:nvPr/>
        </p:nvSpPr>
        <p:spPr>
          <a:xfrm>
            <a:off x="5867400" y="1905000"/>
            <a:ext cx="2514600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Roc curve  -table 3.2</a:t>
            </a:r>
          </a:p>
          <a:p>
            <a:endParaRPr lang="en-US" sz="1000" dirty="0"/>
          </a:p>
          <a:p>
            <a:r>
              <a:rPr lang="en-US" sz="1400" dirty="0"/>
              <a:t>Curve points correspond to cutoff points used to designate test positive for a screening test.</a:t>
            </a:r>
          </a:p>
          <a:p>
            <a:endParaRPr lang="en-US" sz="1000" dirty="0"/>
          </a:p>
          <a:p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AUC - the probability that the model</a:t>
            </a:r>
            <a:r>
              <a:rPr lang="en-US" sz="1400" u="sng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will assign a larger probability to a random positive than a random negative observation. AUC=.89</a:t>
            </a:r>
          </a:p>
          <a:p>
            <a:endParaRPr lang="en-US" sz="1000" dirty="0"/>
          </a:p>
          <a:p>
            <a:r>
              <a:rPr lang="en-US" sz="1400" dirty="0">
                <a:solidFill>
                  <a:srgbClr val="000000"/>
                </a:solidFill>
                <a:effectLst/>
                <a:latin typeface="+mn-lt"/>
                <a:ea typeface="Segoe UI" panose="020B0502040204020203" pitchFamily="34" charset="0"/>
              </a:rPr>
              <a:t>The higher the AUC score, the more likely that correct predictions will be made by the radiologist.</a:t>
            </a:r>
            <a:endParaRPr lang="en-US" sz="1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E30406-96B4-EEC9-46F7-19095EBB649C}"/>
              </a:ext>
            </a:extLst>
          </p:cNvPr>
          <p:cNvSpPr txBox="1"/>
          <p:nvPr/>
        </p:nvSpPr>
        <p:spPr>
          <a:xfrm flipH="1">
            <a:off x="1600200" y="5602981"/>
            <a:ext cx="63246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y-axis=Sensitivity    = P[symptom| disease]             = P[ +|+] = TP/(TP+FN)</a:t>
            </a:r>
          </a:p>
          <a:p>
            <a:r>
              <a:rPr lang="en-US" sz="1400" dirty="0"/>
              <a:t>x-axis=1-Specificity = P [symptom | no disease]      = P[+|-]  = FP/(FP+TN)</a:t>
            </a:r>
          </a:p>
          <a:p>
            <a:r>
              <a:rPr lang="en-US" sz="1400" dirty="0"/>
              <a:t>Specificity                = P [no symptom |no disease]  = P[ -| -] = TN/(FP+TN)	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A4B3B1B-2B6B-96BB-F729-3FDC7D3805C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111" y="1879351"/>
            <a:ext cx="4147056" cy="352067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6AD1500-8F69-06BD-FF37-2195A38195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52800" y="1928553"/>
            <a:ext cx="1600200" cy="161576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99B654A-C00A-CFF9-08CC-F0CBE387422E}"/>
              </a:ext>
            </a:extLst>
          </p:cNvPr>
          <p:cNvSpPr txBox="1"/>
          <p:nvPr/>
        </p:nvSpPr>
        <p:spPr>
          <a:xfrm>
            <a:off x="3078481" y="3735067"/>
            <a:ext cx="25603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0" i="0" dirty="0">
                <a:solidFill>
                  <a:srgbClr val="21242C"/>
                </a:solidFill>
                <a:effectLst/>
                <a:latin typeface="Lato" panose="020F0502020204030203" pitchFamily="34" charset="0"/>
              </a:rPr>
              <a:t>think about the trapezoid as if </a:t>
            </a:r>
          </a:p>
          <a:p>
            <a:r>
              <a:rPr lang="en-US" sz="1000" b="0" i="0" dirty="0">
                <a:solidFill>
                  <a:srgbClr val="21242C"/>
                </a:solidFill>
                <a:effectLst/>
                <a:latin typeface="Lato" panose="020F0502020204030203" pitchFamily="34" charset="0"/>
              </a:rPr>
              <a:t>it's lying sideways</a:t>
            </a:r>
            <a:endParaRPr lang="en-US" sz="1000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C5151D8F-F349-AAF5-803F-FB5D8FA8DD7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417532" t="-212987" r="-417532" b="-212987"/>
          <a:stretch>
            <a:fillRect/>
          </a:stretch>
        </p:blipFill>
        <p:spPr>
          <a:xfrm>
            <a:off x="6858000" y="5357812"/>
            <a:ext cx="2286000" cy="128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20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732"/>
    </mc:Choice>
    <mc:Fallback xmlns="">
      <p:transition spd="slow" advTm="437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9A27D33-08F4-EDE4-5875-96E9C82EFF5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533400" y="152400"/>
                <a:ext cx="7696200" cy="1447800"/>
              </a:xfrm>
            </p:spPr>
            <p:txBody>
              <a:bodyPr/>
              <a:lstStyle/>
              <a:p>
                <a:r>
                  <a:rPr lang="en-US" sz="3200" dirty="0">
                    <a:latin typeface="+mn-lt"/>
                  </a:rPr>
                  <a:t>AUC Computation using Trapezoidal Rule </a:t>
                </a:r>
                <a:br>
                  <a:rPr lang="en-US" sz="3200" dirty="0">
                    <a:latin typeface="+mn-lt"/>
                  </a:rPr>
                </a:br>
                <a:r>
                  <a:rPr lang="en-US" sz="3200" dirty="0">
                    <a:latin typeface="+mn-lt"/>
                  </a:rPr>
                  <a:t>when </a:t>
                </a:r>
                <a14:m>
                  <m:oMath xmlns:m="http://schemas.openxmlformats.org/officeDocument/2006/math">
                    <m:r>
                      <a:rPr lang="en-US" sz="3200" b="0" smtClean="0">
                        <a:solidFill>
                          <a:srgbClr val="202124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∆</m:t>
                    </m:r>
                    <m:r>
                      <a:rPr lang="en-US" sz="3200" b="0" i="1">
                        <a:solidFill>
                          <a:srgbClr val="202124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𝑥</m:t>
                    </m:r>
                  </m:oMath>
                </a14:m>
                <a:r>
                  <a:rPr lang="en-US" sz="3200" dirty="0">
                    <a:effectLst/>
                    <a:latin typeface="+mn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≠ constant</a:t>
                </a:r>
                <a:endParaRPr lang="en-US" sz="3200" dirty="0">
                  <a:latin typeface="+mn-lt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9A27D33-08F4-EDE4-5875-96E9C82EFF5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533400" y="152400"/>
                <a:ext cx="7696200" cy="1447800"/>
              </a:xfrm>
              <a:blipFill>
                <a:blip r:embed="rId4"/>
                <a:stretch>
                  <a:fillRect l="-2060" b="-130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D045D7F-99AE-D113-2336-69F020AE30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F7841-0350-4ADD-97B2-45BE3FA29B2C}" type="datetime1">
              <a:rPr lang="en-US" smtClean="0"/>
              <a:t>1/22/2024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427C72-3FB0-C9C3-1673-57862100E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10B30-434F-4B12-9323-1101ABB5744E}" type="slidenum">
              <a:rPr lang="en-US" smtClean="0"/>
              <a:pPr/>
              <a:t>12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CAC30E1-7BDD-B854-EA4C-9ECB0878EDB9}"/>
                  </a:ext>
                </a:extLst>
              </p:cNvPr>
              <p:cNvSpPr txBox="1"/>
              <p:nvPr/>
            </p:nvSpPr>
            <p:spPr>
              <a:xfrm>
                <a:off x="2209800" y="1905000"/>
                <a:ext cx="5638800" cy="45438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latin typeface="+mn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AUC=</a:t>
                </a:r>
                <a14:m>
                  <m:oMath xmlns:m="http://schemas.openxmlformats.org/officeDocument/2006/math">
                    <m:r>
                      <a:rPr lang="en-US" b="1" i="0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 </m:t>
                    </m:r>
                    <m:nary>
                      <m:naryPr>
                        <m:chr m:val="∑"/>
                        <m:ctrlPr>
                          <a:rPr lang="pt-BR" b="1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a:rPr lang="pt-BR" b="1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𝒌</m:t>
                        </m:r>
                        <m:r>
                          <a:rPr lang="pt-BR" b="1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=</m:t>
                        </m:r>
                        <m:r>
                          <a:rPr lang="pt-BR" b="1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  <m:sup>
                        <m:r>
                          <a:rPr lang="pt-BR" b="1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𝒏</m:t>
                        </m:r>
                      </m:sup>
                      <m:e>
                        <m:r>
                          <a:rPr lang="en-US" b="1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 .</m:t>
                        </m:r>
                        <m:r>
                          <a:rPr lang="en-US" b="1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𝟓</m:t>
                        </m:r>
                        <m:r>
                          <a:rPr lang="en-US" b="1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 (</m:t>
                        </m:r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b="1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𝒌</m:t>
                            </m:r>
                          </m:sub>
                        </m:sSub>
                        <m:r>
                          <a:rPr lang="en-US" b="1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𝒚</m:t>
                            </m:r>
                          </m:e>
                          <m:sub>
                            <m:d>
                              <m:dPr>
                                <m:ctrlPr>
                                  <a:rPr lang="en-US" b="1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𝒌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r>
                                  <a:rPr lang="en-US" b="1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</m:e>
                            </m:d>
                          </m:sub>
                        </m:sSub>
                        <m:r>
                          <a:rPr lang="en-US" b="1" i="1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e>
                    </m:nary>
                    <m:r>
                      <a:rPr lang="en-US" b="1">
                        <a:solidFill>
                          <a:srgbClr val="202124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∆</m:t>
                    </m:r>
                    <m:r>
                      <a:rPr lang="en-US" b="1" i="1">
                        <a:solidFill>
                          <a:srgbClr val="202124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𝒙</m:t>
                    </m:r>
                    <m:r>
                      <a:rPr lang="en-US" b="1" i="1">
                        <a:solidFill>
                          <a:srgbClr val="202124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endParaRPr lang="en-US" b="1" dirty="0"/>
              </a:p>
              <a:p>
                <a:endParaRPr lang="en-US" b="1" dirty="0"/>
              </a:p>
              <a:p>
                <a:r>
                  <a:rPr lang="en-US" b="1" dirty="0"/>
                  <a:t>AUC=.5(.94+1.0)(1.0-.43)+</a:t>
                </a:r>
              </a:p>
              <a:p>
                <a:r>
                  <a:rPr lang="en-US" b="1" dirty="0"/>
                  <a:t>.5(.90+.94)(.43-.33)+</a:t>
                </a:r>
              </a:p>
              <a:p>
                <a:r>
                  <a:rPr lang="en-US" b="1" dirty="0"/>
                  <a:t>.5(.86+.90)(.33-.22)+</a:t>
                </a:r>
              </a:p>
              <a:p>
                <a:r>
                  <a:rPr lang="en-US" b="1" dirty="0"/>
                  <a:t>.5(.65+.86)(.22-.03)+</a:t>
                </a:r>
              </a:p>
              <a:p>
                <a:r>
                  <a:rPr lang="en-US" b="1" dirty="0"/>
                  <a:t>.5(0+.65)(.03-0)=</a:t>
                </a:r>
              </a:p>
              <a:p>
                <a:endParaRPr lang="en-US" b="1" dirty="0"/>
              </a:p>
              <a:p>
                <a:r>
                  <a:rPr lang="en-US" b="1" dirty="0"/>
                  <a:t>AUC=.5(1.94)(.57)+</a:t>
                </a:r>
              </a:p>
              <a:p>
                <a:r>
                  <a:rPr lang="en-US" b="1" dirty="0"/>
                  <a:t>.5(1.84)(.10)+</a:t>
                </a:r>
              </a:p>
              <a:p>
                <a:r>
                  <a:rPr lang="en-US" b="1" dirty="0"/>
                  <a:t>.5(1.76)(.11)+</a:t>
                </a:r>
              </a:p>
              <a:p>
                <a:r>
                  <a:rPr lang="en-US" b="1" dirty="0"/>
                  <a:t>.5(1.51)(.19)+</a:t>
                </a:r>
              </a:p>
              <a:p>
                <a:r>
                  <a:rPr lang="en-US" b="1" dirty="0"/>
                  <a:t>.5(.65)(.03)=</a:t>
                </a:r>
              </a:p>
              <a:p>
                <a:endParaRPr lang="en-US" b="1" dirty="0"/>
              </a:p>
              <a:p>
                <a:r>
                  <a:rPr lang="en-US" b="1" dirty="0"/>
                  <a:t>AUC=.55290+.09200+.09680+.14345+.00975</a:t>
                </a:r>
              </a:p>
              <a:p>
                <a:r>
                  <a:rPr lang="en-US" b="1" dirty="0"/>
                  <a:t>        =.89490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CAC30E1-7BDD-B854-EA4C-9ECB0878ED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9800" y="1905000"/>
                <a:ext cx="5638800" cy="4543873"/>
              </a:xfrm>
              <a:prstGeom prst="rect">
                <a:avLst/>
              </a:prstGeom>
              <a:blipFill>
                <a:blip r:embed="rId5"/>
                <a:stretch>
                  <a:fillRect l="-973" t="-9664" b="-10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C9048CCD-68B7-0FCB-BEE7-4CC252AEFB8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417532" t="-212987" r="-417532" b="-212987"/>
          <a:stretch>
            <a:fillRect/>
          </a:stretch>
        </p:blipFill>
        <p:spPr>
          <a:xfrm>
            <a:off x="6858000" y="5357812"/>
            <a:ext cx="2286000" cy="128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105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944"/>
    </mc:Choice>
    <mc:Fallback xmlns="">
      <p:transition spd="slow" advTm="219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58498FB-9049-C422-47A9-88810C4B6FF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sz="3200" dirty="0"/>
                  <a:t>AUC Computation using Trapezoidal Rule </a:t>
                </a:r>
                <a:br>
                  <a:rPr lang="en-US" sz="3200" dirty="0"/>
                </a:br>
                <a:r>
                  <a:rPr lang="en-US" sz="3200" dirty="0"/>
                  <a:t>when </a:t>
                </a:r>
                <a14:m>
                  <m:oMath xmlns:m="http://schemas.openxmlformats.org/officeDocument/2006/math">
                    <m:r>
                      <a:rPr lang="en-US" sz="3200" b="0" smtClean="0">
                        <a:solidFill>
                          <a:srgbClr val="202124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∆</m:t>
                    </m:r>
                    <m:r>
                      <a:rPr lang="en-US" sz="3200" b="0" i="1">
                        <a:solidFill>
                          <a:srgbClr val="202124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𝑥</m:t>
                    </m:r>
                  </m:oMath>
                </a14:m>
                <a:r>
                  <a:rPr lang="en-US" sz="3200" dirty="0">
                    <a:effectLst/>
                    <a:latin typeface="+mn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= constant</a:t>
                </a:r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58498FB-9049-C422-47A9-88810C4B6FF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4"/>
                <a:stretch>
                  <a:fillRect l="-1852" t="-1070" b="-171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7A9E0B-528C-87E2-0098-9451958F20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F7841-0350-4ADD-97B2-45BE3FA29B2C}" type="datetime1">
              <a:rPr lang="en-US" smtClean="0"/>
              <a:t>1/22/2024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6EB7C0-3C7D-7C64-0A57-8DE5DB4D3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10B30-434F-4B12-9323-1101ABB5744E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176D488-4846-1402-A9B9-BFCEA9724D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4292" y="2133600"/>
            <a:ext cx="7435415" cy="3748153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2388383C-00D7-6BBE-65C0-C429A47AD56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417532" t="-212987" r="-417532" b="-212987"/>
          <a:stretch>
            <a:fillRect/>
          </a:stretch>
        </p:blipFill>
        <p:spPr>
          <a:xfrm>
            <a:off x="6858000" y="5357812"/>
            <a:ext cx="2286000" cy="128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793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795"/>
    </mc:Choice>
    <mc:Fallback xmlns="">
      <p:transition spd="slow" advTm="267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8D158F-AEEC-7B62-204C-0337348F7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AUC Score Explained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C67403F-8FE3-F41D-6599-E839C5A673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61F7841-0350-4ADD-97B2-45BE3FA29B2C}" type="datetime1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1/22/2024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EBA135-21F8-54BD-8F71-5ACC7AD10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1010B30-434F-4B12-9323-1101ABB5744E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9B3EC3C-70D7-5D99-0F9D-3ABEE1DB9B7D}"/>
              </a:ext>
            </a:extLst>
          </p:cNvPr>
          <p:cNvSpPr txBox="1"/>
          <p:nvPr/>
        </p:nvSpPr>
        <p:spPr>
          <a:xfrm>
            <a:off x="1295400" y="4332515"/>
            <a:ext cx="7010400" cy="17623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15000"/>
              </a:lnSpc>
              <a:spcBef>
                <a:spcPts val="720"/>
              </a:spcBef>
              <a:spcAft>
                <a:spcPts val="36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Segoe UI" panose="020B0502040204020203" pitchFamily="34" charset="0"/>
                <a:cs typeface="Times New Roman" panose="02020603050405020304" pitchFamily="18" charset="0"/>
              </a:rPr>
              <a:t>AUC isn't a direct measure of model accuracy </a:t>
            </a:r>
          </a:p>
          <a:p>
            <a:pPr marL="285750" marR="0" lvl="0" indent="-285750" algn="l" defTabSz="914400" rtl="0" eaLnBrk="0" fontAlgn="base" latinLnBrk="0" hangingPunct="0">
              <a:lnSpc>
                <a:spcPct val="115000"/>
              </a:lnSpc>
              <a:spcBef>
                <a:spcPts val="720"/>
              </a:spcBef>
              <a:spcAft>
                <a:spcPts val="36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Segoe UI" panose="020B0502040204020203" pitchFamily="34" charset="0"/>
                <a:cs typeface="Times New Roman" panose="02020603050405020304" pitchFamily="18" charset="0"/>
              </a:rPr>
              <a:t>AUC can be interpreted as a form of accuracy</a:t>
            </a:r>
          </a:p>
          <a:p>
            <a:pPr marL="285750" marR="0" lvl="0" indent="-285750" algn="l" defTabSz="914400" rtl="0" eaLnBrk="0" fontAlgn="base" latinLnBrk="0" hangingPunct="0">
              <a:lnSpc>
                <a:spcPct val="115000"/>
              </a:lnSpc>
              <a:spcBef>
                <a:spcPts val="720"/>
              </a:spcBef>
              <a:spcAft>
                <a:spcPts val="36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Segoe UI" panose="020B0502040204020203" pitchFamily="34" charset="0"/>
                <a:cs typeface="Times New Roman" panose="02020603050405020304" pitchFamily="18" charset="0"/>
              </a:rPr>
              <a:t> the higher the score, the more likely that correct </a:t>
            </a:r>
          </a:p>
          <a:p>
            <a:pPr marL="0" marR="0" lvl="0" indent="0" algn="l" defTabSz="914400" rtl="0" eaLnBrk="0" fontAlgn="base" latinLnBrk="0" hangingPunct="0">
              <a:lnSpc>
                <a:spcPct val="115000"/>
              </a:lnSpc>
              <a:spcBef>
                <a:spcPts val="720"/>
              </a:spcBef>
              <a:spcAft>
                <a:spcPts val="36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Segoe UI" panose="020B0502040204020203" pitchFamily="34" charset="0"/>
                <a:cs typeface="Times New Roman" panose="02020603050405020304" pitchFamily="18" charset="0"/>
              </a:rPr>
              <a:t>     predictions will be made.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EB8589A-18FB-A1A3-6058-619C5A1A70E1}"/>
              </a:ext>
            </a:extLst>
          </p:cNvPr>
          <p:cNvGraphicFramePr>
            <a:graphicFrameLocks noGrp="1"/>
          </p:cNvGraphicFramePr>
          <p:nvPr/>
        </p:nvGraphicFramePr>
        <p:xfrm>
          <a:off x="2514600" y="2133600"/>
          <a:ext cx="2895600" cy="1762344"/>
        </p:xfrm>
        <a:graphic>
          <a:graphicData uri="http://schemas.openxmlformats.org/drawingml/2006/table">
            <a:tbl>
              <a:tblPr/>
              <a:tblGrid>
                <a:gridCol w="793169">
                  <a:extLst>
                    <a:ext uri="{9D8B030D-6E8A-4147-A177-3AD203B41FA5}">
                      <a16:colId xmlns:a16="http://schemas.microsoft.com/office/drawing/2014/main" val="4137747047"/>
                    </a:ext>
                  </a:extLst>
                </a:gridCol>
                <a:gridCol w="2102431">
                  <a:extLst>
                    <a:ext uri="{9D8B030D-6E8A-4147-A177-3AD203B41FA5}">
                      <a16:colId xmlns:a16="http://schemas.microsoft.com/office/drawing/2014/main" val="3025288531"/>
                    </a:ext>
                  </a:extLst>
                </a:gridCol>
              </a:tblGrid>
              <a:tr h="440586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+mj-lt"/>
                        </a:rPr>
                        <a:t>&gt;0.8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j-lt"/>
                        </a:rPr>
                        <a:t>Very good performance 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5833474"/>
                  </a:ext>
                </a:extLst>
              </a:tr>
              <a:tr h="440586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+mj-lt"/>
                        </a:rPr>
                        <a:t>0.7-0.8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j-lt"/>
                        </a:rPr>
                        <a:t>Good </a:t>
                      </a:r>
                      <a:r>
                        <a:rPr lang="en-US" sz="1400" baseline="0" dirty="0">
                          <a:effectLst/>
                          <a:latin typeface="+mj-lt"/>
                        </a:rPr>
                        <a:t>performance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63289207"/>
                  </a:ext>
                </a:extLst>
              </a:tr>
              <a:tr h="440586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+mj-lt"/>
                        </a:rPr>
                        <a:t>0.5-0.7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j-lt"/>
                        </a:rPr>
                        <a:t>OK performance 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77459391"/>
                  </a:ext>
                </a:extLst>
              </a:tr>
              <a:tr h="440586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+mj-lt"/>
                        </a:rPr>
                        <a:t>0.5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j-lt"/>
                        </a:rPr>
                        <a:t>As good as random choice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0124336"/>
                  </a:ext>
                </a:extLst>
              </a:tr>
            </a:tbl>
          </a:graphicData>
        </a:graphic>
      </p:graphicFrame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C2C76DF7-176C-1C1D-D628-46AE1DB886C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417532" t="-212987" r="-417532" b="-212987"/>
          <a:stretch>
            <a:fillRect/>
          </a:stretch>
        </p:blipFill>
        <p:spPr>
          <a:xfrm>
            <a:off x="6858000" y="5357812"/>
            <a:ext cx="2286000" cy="128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782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920"/>
    </mc:Choice>
    <mc:Fallback xmlns="">
      <p:transition spd="slow" advTm="119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08037" y="2209800"/>
            <a:ext cx="7696200" cy="378565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I am a bit nerdy, with a never-ending interest in what makes things work. </a:t>
            </a:r>
          </a:p>
          <a:p>
            <a:endParaRPr lang="en-US" sz="2400" dirty="0"/>
          </a:p>
          <a:p>
            <a:r>
              <a:rPr lang="en-US" sz="2400" dirty="0"/>
              <a:t>I constantly study to develop and improve statistically based</a:t>
            </a:r>
          </a:p>
          <a:p>
            <a:r>
              <a:rPr lang="en-US" sz="2400" dirty="0"/>
              <a:t> analytical approaches for problem solving. </a:t>
            </a:r>
          </a:p>
          <a:p>
            <a:endParaRPr lang="en-US" sz="2400" dirty="0"/>
          </a:p>
          <a:p>
            <a:r>
              <a:rPr lang="en-US" sz="2400" dirty="0"/>
              <a:t>I balance my work with an interest in equestrian events,</a:t>
            </a:r>
          </a:p>
          <a:p>
            <a:r>
              <a:rPr lang="en-US" sz="2400" dirty="0"/>
              <a:t>swimming, and gym sports.</a:t>
            </a:r>
          </a:p>
          <a:p>
            <a:endParaRPr lang="en-US" sz="2400" dirty="0"/>
          </a:p>
          <a:p>
            <a:r>
              <a:rPr lang="en-US" sz="2400" dirty="0"/>
              <a:t>I enjoy family gatherings and outings.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120CAB-D12E-6119-EB5F-6EB0B6760E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A90B49-11DB-4E69-9A07-82DFC7D4A069}" type="datetime1">
              <a:rPr lang="en-US" smtClean="0"/>
              <a:t>1/22/2024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5FA0BD-C23F-1026-62A5-438655545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10B30-434F-4B12-9323-1101ABB5744E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60B7E2DB-D0FE-96E3-F41F-08C870EB2A2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417532" t="-212987" r="-417532" b="-212987"/>
          <a:stretch>
            <a:fillRect/>
          </a:stretch>
        </p:blipFill>
        <p:spPr>
          <a:xfrm>
            <a:off x="6858000" y="5357812"/>
            <a:ext cx="2286000" cy="128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539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696"/>
    </mc:Choice>
    <mc:Fallback xmlns="">
      <p:transition spd="slow" advTm="236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8DFEF2-5405-EA79-2685-81B8AD1F08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THE END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AED7B92-F790-CE51-50DA-664BFFDF5BB1}"/>
              </a:ext>
            </a:extLst>
          </p:cNvPr>
          <p:cNvSpPr txBox="1"/>
          <p:nvPr/>
        </p:nvSpPr>
        <p:spPr>
          <a:xfrm>
            <a:off x="1371600" y="2590800"/>
            <a:ext cx="60960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This icebreaker speech is a beginning for me. </a:t>
            </a:r>
          </a:p>
          <a:p>
            <a:r>
              <a:rPr lang="en-US" sz="2400" dirty="0"/>
              <a:t> I learned new skills in its preparation.</a:t>
            </a:r>
          </a:p>
          <a:p>
            <a:r>
              <a:rPr lang="en-US" sz="2400" dirty="0"/>
              <a:t> result - better future work products.</a:t>
            </a:r>
          </a:p>
          <a:p>
            <a:endParaRPr lang="en-US" sz="2400" dirty="0"/>
          </a:p>
          <a:p>
            <a:r>
              <a:rPr lang="en-US" sz="2400" dirty="0"/>
              <a:t>Thank you for your attention. </a:t>
            </a:r>
          </a:p>
          <a:p>
            <a:r>
              <a:rPr lang="en-US" sz="2400" dirty="0"/>
              <a:t>I hope you learned something new as well. </a:t>
            </a:r>
          </a:p>
          <a:p>
            <a:pPr algn="ctr"/>
            <a:endParaRPr lang="en-US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4AF527-60D9-2959-8B20-ECB8CB50E1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FB390-7D6C-4B5C-ABC7-09B083DF4026}" type="datetime1">
              <a:rPr lang="en-US" smtClean="0"/>
              <a:t>1/22/2024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CFA992-A653-ED91-659D-5AB4CBA42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10B30-434F-4B12-9323-1101ABB5744E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381B35F4-5348-9ADA-8CA4-430F2388817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417532" t="-212987" r="-417532" b="-212987"/>
          <a:stretch>
            <a:fillRect/>
          </a:stretch>
        </p:blipFill>
        <p:spPr>
          <a:xfrm>
            <a:off x="6858000" y="5357812"/>
            <a:ext cx="2286000" cy="128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80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986"/>
    </mc:Choice>
    <mc:Fallback xmlns="">
      <p:transition spd="slow" advTm="169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04800" y="2057400"/>
            <a:ext cx="7848600" cy="384720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My name is Mary A. Marion. I am an applied statistician who applies mathematical theory to my projects.  </a:t>
            </a:r>
          </a:p>
          <a:p>
            <a:endParaRPr lang="en-US" sz="2000" dirty="0">
              <a:solidFill>
                <a:schemeClr val="tx1"/>
              </a:solidFill>
            </a:endParaRPr>
          </a:p>
          <a:p>
            <a:r>
              <a:rPr lang="en-US" sz="2800" dirty="0">
                <a:solidFill>
                  <a:schemeClr val="tx1"/>
                </a:solidFill>
              </a:rPr>
              <a:t>Tools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a statistics library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state-of-the-art computer setup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statistical and math packages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tx1"/>
                </a:solidFill>
              </a:rPr>
              <a:t>data </a:t>
            </a:r>
            <a:r>
              <a:rPr lang="en-US" sz="2800" dirty="0">
                <a:solidFill>
                  <a:schemeClr val="tx1"/>
                </a:solidFill>
              </a:rPr>
              <a:t>prep tools (</a:t>
            </a:r>
            <a:r>
              <a:rPr lang="en-US" sz="2800" dirty="0" err="1">
                <a:solidFill>
                  <a:schemeClr val="tx1"/>
                </a:solidFill>
              </a:rPr>
              <a:t>mathpix</a:t>
            </a:r>
            <a:r>
              <a:rPr lang="en-US" sz="2800" dirty="0">
                <a:solidFill>
                  <a:schemeClr val="tx1"/>
                </a:solidFill>
              </a:rPr>
              <a:t>, video </a:t>
            </a:r>
            <a:r>
              <a:rPr lang="en-US" sz="2800" dirty="0" err="1">
                <a:solidFill>
                  <a:schemeClr val="tx1"/>
                </a:solidFill>
              </a:rPr>
              <a:t>lan</a:t>
            </a:r>
            <a:r>
              <a:rPr lang="en-US" sz="2800" dirty="0">
                <a:solidFill>
                  <a:schemeClr val="tx1"/>
                </a:solidFill>
              </a:rPr>
              <a:t>, </a:t>
            </a:r>
            <a:r>
              <a:rPr lang="en-US" sz="2800" dirty="0" err="1">
                <a:solidFill>
                  <a:schemeClr val="tx1"/>
                </a:solidFill>
              </a:rPr>
              <a:t>Github</a:t>
            </a:r>
            <a:r>
              <a:rPr lang="en-US" sz="2800" dirty="0">
                <a:solidFill>
                  <a:schemeClr val="tx1"/>
                </a:solidFill>
              </a:rPr>
              <a:t>).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A90D7B-23F8-E813-7E0D-84239A8D2C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CDE18-E40B-4A0C-9A29-A38AB6F5B59A}" type="datetime1">
              <a:rPr lang="en-US" smtClean="0"/>
              <a:t>1/22/2024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910CFE-0486-72AB-E9DC-BE30D77A2A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10B30-434F-4B12-9323-1101ABB5744E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93595202-EAEB-5511-E350-54BBBB8766A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417532" t="-212987" r="-417532" b="-212987"/>
          <a:stretch>
            <a:fillRect/>
          </a:stretch>
        </p:blipFill>
        <p:spPr>
          <a:xfrm>
            <a:off x="6858000" y="5357812"/>
            <a:ext cx="2286000" cy="128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289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890"/>
    </mc:Choice>
    <mc:Fallback xmlns="">
      <p:transition spd="slow" advTm="268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Academic Credentials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CB7A5D-EC01-E8C4-C8E2-54C11A8CB1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C8B272-44EF-4456-BA05-1D7609830C4B}" type="datetime1">
              <a:rPr lang="en-US" smtClean="0"/>
              <a:t>1/22/2024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1390A0-41BA-0924-7562-727600361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10B30-434F-4B12-9323-1101ABB5744E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D614648-7D8D-1B0B-0DCE-E9C5074E149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3401" y="2346927"/>
            <a:ext cx="7971800" cy="2712099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9F88B68D-D3AA-19AD-1467-69E49142336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417532" t="-212987" r="-417532" b="-212987"/>
          <a:stretch>
            <a:fillRect/>
          </a:stretch>
        </p:blipFill>
        <p:spPr>
          <a:xfrm>
            <a:off x="6858000" y="5357812"/>
            <a:ext cx="2286000" cy="12858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901"/>
    </mc:Choice>
    <mc:Fallback xmlns="">
      <p:transition spd="slow" advTm="189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 Experience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43000" y="2286001"/>
            <a:ext cx="6705600" cy="41549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 dirty="0"/>
              <a:t>Location: private industry, federal service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 dirty="0"/>
              <a:t>I use physical science and engineering data to resolve questions of product effectiveness.  </a:t>
            </a:r>
            <a:endParaRPr lang="en-US" sz="2400" dirty="0"/>
          </a:p>
          <a:p>
            <a:r>
              <a:rPr lang="en-US" sz="2400" b="1" dirty="0"/>
              <a:t> </a:t>
            </a:r>
            <a:endParaRPr lang="en-US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 dirty="0"/>
              <a:t>I apply mathematical statistics to quality control,  hypothesis testing,  DOE and statistical analyses.   </a:t>
            </a:r>
            <a:endParaRPr lang="en-US" sz="2400" dirty="0"/>
          </a:p>
          <a:p>
            <a:r>
              <a:rPr lang="en-US" sz="2400" b="1" dirty="0"/>
              <a:t> </a:t>
            </a:r>
            <a:endParaRPr lang="en-US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 dirty="0"/>
              <a:t> I do environmental risk assessment and biostatistical analyses.</a:t>
            </a:r>
            <a:endParaRPr lang="en-US" sz="240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EF92C1-2848-479C-FD34-634F7C794B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2B677-369D-4C30-82CE-4A64AC0CDE2F}" type="datetime1">
              <a:rPr lang="en-US" smtClean="0"/>
              <a:t>1/22/2024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B83E1F-8046-D626-049D-4C4ECF0424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10B30-434F-4B12-9323-1101ABB5744E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0B76129F-25A4-3FB3-47F7-4A643357802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417532" t="-212987" r="-417532" b="-212987"/>
          <a:stretch>
            <a:fillRect/>
          </a:stretch>
        </p:blipFill>
        <p:spPr>
          <a:xfrm>
            <a:off x="6858000" y="5357812"/>
            <a:ext cx="2286000" cy="128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098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199"/>
    </mc:Choice>
    <mc:Fallback xmlns="">
      <p:transition spd="slow" advTm="301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 Ethic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62000" y="2438400"/>
            <a:ext cx="7514814" cy="353943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3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At RIT, my most recent academic endeavor, </a:t>
            </a:r>
          </a:p>
          <a:p>
            <a:r>
              <a:rPr lang="en-US" sz="3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we blended technology, mathematics, and </a:t>
            </a:r>
          </a:p>
          <a:p>
            <a:r>
              <a:rPr lang="en-US" sz="3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statistics to inspire problem-solving through</a:t>
            </a:r>
          </a:p>
          <a:p>
            <a:r>
              <a:rPr lang="en-US" sz="3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creativity and innovation.</a:t>
            </a:r>
            <a:endParaRPr lang="en-US" sz="32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endParaRPr lang="en-US" sz="3200" dirty="0"/>
          </a:p>
          <a:p>
            <a:r>
              <a:rPr lang="en-US" sz="3200" dirty="0"/>
              <a:t>I believe in teamwork, cooperation, and </a:t>
            </a:r>
          </a:p>
          <a:p>
            <a:r>
              <a:rPr lang="en-US" sz="3200" dirty="0"/>
              <a:t>quality of work for your organization.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5DB961-49A3-E6B0-EB64-021A0C294B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75A001-8D8F-4165-9CC2-A875BC3C8A8C}" type="datetime1">
              <a:rPr lang="en-US" smtClean="0"/>
              <a:t>1/22/2024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5B9FAE-8F15-F391-D26C-4EF3BFC065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10B30-434F-4B12-9323-1101ABB5744E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0DC12924-E7D7-1122-3E37-26A4236E5AE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417532" t="-212987" r="-417532" b="-212987"/>
          <a:stretch>
            <a:fillRect/>
          </a:stretch>
        </p:blipFill>
        <p:spPr>
          <a:xfrm>
            <a:off x="6858000" y="5357812"/>
            <a:ext cx="2286000" cy="128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662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183"/>
    </mc:Choice>
    <mc:Fallback xmlns="">
      <p:transition spd="slow" advTm="231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90600"/>
            <a:ext cx="8229600" cy="685800"/>
          </a:xfrm>
        </p:spPr>
        <p:txBody>
          <a:bodyPr/>
          <a:lstStyle/>
          <a:p>
            <a:pPr algn="ctr"/>
            <a:r>
              <a:rPr lang="en-US" sz="4000" dirty="0"/>
              <a:t>My Goal is Excellence in </a:t>
            </a:r>
            <a:br>
              <a:rPr lang="en-US" sz="4000" dirty="0"/>
            </a:br>
            <a:r>
              <a:rPr lang="en-US" sz="4000" dirty="0"/>
              <a:t>Probability and Statistics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859" y="4036757"/>
            <a:ext cx="3276600" cy="237632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A61ABF4-49B5-FEEB-579F-0FC86E142F84}"/>
              </a:ext>
            </a:extLst>
          </p:cNvPr>
          <p:cNvSpPr txBox="1"/>
          <p:nvPr/>
        </p:nvSpPr>
        <p:spPr>
          <a:xfrm flipH="1">
            <a:off x="579119" y="2164081"/>
            <a:ext cx="800608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I believe this is best achieved by constant practice and the helping of others in their analyses and educational pursuits.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3FF22-41E0-B25C-A324-50C75BBF1F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B1EE1-E22B-48A5-9BB3-E7004361BDC5}" type="datetime1">
              <a:rPr lang="en-US" smtClean="0"/>
              <a:t>1/22/2024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517BC1-97E0-D4BD-2F38-5DC91D101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10B30-434F-4B12-9323-1101ABB5744E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573D60B5-007D-020D-C013-3379CCC4DE2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417532" t="-212987" r="-417532" b="-212987"/>
          <a:stretch>
            <a:fillRect/>
          </a:stretch>
        </p:blipFill>
        <p:spPr>
          <a:xfrm>
            <a:off x="6858000" y="5357812"/>
            <a:ext cx="2286000" cy="128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834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908"/>
    </mc:Choice>
    <mc:Fallback xmlns="">
      <p:transition spd="slow" advTm="209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C244E8-ACD4-D54F-B8D0-EF0878070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Transition from Abstract to Work Examples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E633B3-4376-D13B-4D8F-2A4AAB045028}"/>
              </a:ext>
            </a:extLst>
          </p:cNvPr>
          <p:cNvSpPr txBox="1"/>
          <p:nvPr/>
        </p:nvSpPr>
        <p:spPr>
          <a:xfrm>
            <a:off x="838200" y="2133600"/>
            <a:ext cx="71628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Data Science: Titanic Dataset -  survivor characteristics were  </a:t>
            </a:r>
          </a:p>
          <a:p>
            <a:r>
              <a:rPr lang="en-US" sz="2000" dirty="0"/>
              <a:t>     examined from that fatal disaster using machine learning</a:t>
            </a:r>
          </a:p>
          <a:p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Biostatistics: in Rosner’s Fundamentals of Biostatistics is a</a:t>
            </a:r>
          </a:p>
          <a:p>
            <a:r>
              <a:rPr lang="en-US" sz="2000" dirty="0"/>
              <a:t>     radiology study of CT image ratings by actual disease status. </a:t>
            </a:r>
          </a:p>
          <a:p>
            <a:r>
              <a:rPr lang="en-US" sz="2000" dirty="0"/>
              <a:t>                       ROC curves were used  to examine different cut-off                 </a:t>
            </a:r>
          </a:p>
          <a:p>
            <a:r>
              <a:rPr lang="en-US" sz="2000" dirty="0"/>
              <a:t>                       points to designate test-positive results.</a:t>
            </a:r>
          </a:p>
          <a:p>
            <a:r>
              <a:rPr lang="en-US" sz="2000" dirty="0"/>
              <a:t>           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For more see </a:t>
            </a:r>
            <a:r>
              <a:rPr lang="en-US" sz="2000" dirty="0">
                <a:hlinkClick r:id="rId4"/>
              </a:rPr>
              <a:t>Mary Marion's MMSTAT WEB</a:t>
            </a:r>
            <a:endParaRPr lang="en-US" sz="20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21ABBD-068E-591F-555C-DC0BBE78FA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11D5A-1A7A-4545-87A1-8213942B8017}" type="datetime1">
              <a:rPr lang="en-US" smtClean="0"/>
              <a:t>1/22/2024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DBB4D3-0864-5ECF-ED1A-442A9AB7D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10B30-434F-4B12-9323-1101ABB5744E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3A1C6085-19FF-5F23-8AB9-5D4D3E94A31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417532" t="-212987" r="-417532" b="-212987"/>
          <a:stretch>
            <a:fillRect/>
          </a:stretch>
        </p:blipFill>
        <p:spPr>
          <a:xfrm>
            <a:off x="6858000" y="5357812"/>
            <a:ext cx="2286000" cy="128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17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899"/>
    </mc:Choice>
    <mc:Fallback xmlns="">
      <p:transition spd="slow" advTm="448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Machine Learning Statistics - Titanic Study</a:t>
            </a:r>
          </a:p>
        </p:txBody>
      </p:sp>
      <p:pic>
        <p:nvPicPr>
          <p:cNvPr id="5" name="Picture">
            <a:extLst>
              <a:ext uri="{FF2B5EF4-FFF2-40B4-BE49-F238E27FC236}">
                <a16:creationId xmlns:a16="http://schemas.microsoft.com/office/drawing/2014/main" id="{3D70B7E1-0B91-4F1C-859C-BF99022E6071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 bwMode="auto">
          <a:xfrm>
            <a:off x="1600200" y="2064067"/>
            <a:ext cx="5105400" cy="2812733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0795A52-DC29-4F2B-4774-F17D851255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E697F-3E96-4552-89B4-67077F2FA95B}" type="datetime1">
              <a:rPr lang="en-US" smtClean="0"/>
              <a:t>1/22/2024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C1BF3D-569C-F594-D9FB-7C7D44589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10B30-434F-4B12-9323-1101ABB5744E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1CF898F-B8FF-DBC9-AF0C-7F84C84A1160}"/>
              </a:ext>
            </a:extLst>
          </p:cNvPr>
          <p:cNvSpPr txBox="1"/>
          <p:nvPr/>
        </p:nvSpPr>
        <p:spPr>
          <a:xfrm>
            <a:off x="2057400" y="4985772"/>
            <a:ext cx="5181599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Outcome – survival (yes=1 or no=0,)</a:t>
            </a:r>
          </a:p>
          <a:p>
            <a:r>
              <a:rPr lang="en-US" sz="13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SibSp</a:t>
            </a:r>
            <a:r>
              <a:rPr lang="en-US" sz="13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-   </a:t>
            </a:r>
            <a:r>
              <a:rPr lang="en-US" sz="1300" i="0" dirty="0">
                <a:solidFill>
                  <a:srgbClr val="444444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number of siblings or spouse a passenger had</a:t>
            </a:r>
          </a:p>
          <a:p>
            <a:r>
              <a:rPr lang="en-US" sz="13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Parch - Number of parents/children/nanny aboard the Titanic</a:t>
            </a:r>
          </a:p>
          <a:p>
            <a:r>
              <a:rPr lang="en-US" sz="13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Embarked –</a:t>
            </a:r>
            <a:r>
              <a:rPr lang="en-US" sz="1400" i="0" dirty="0">
                <a:effectLst/>
                <a:latin typeface="Calibri" panose="020F0502020204030204" pitchFamily="34" charset="0"/>
              </a:rPr>
              <a:t>Southampton, England</a:t>
            </a:r>
          </a:p>
          <a:p>
            <a:r>
              <a:rPr lang="en-US" sz="1400" dirty="0">
                <a:latin typeface="Calibri" panose="020F0502020204030204" pitchFamily="34" charset="0"/>
              </a:rPr>
              <a:t>                    </a:t>
            </a:r>
            <a:r>
              <a:rPr lang="en-US" sz="1400" i="0" dirty="0">
                <a:effectLst/>
                <a:latin typeface="Calibri" panose="020F0502020204030204" pitchFamily="34" charset="0"/>
              </a:rPr>
              <a:t>  Cherbourg ,France</a:t>
            </a:r>
          </a:p>
          <a:p>
            <a:r>
              <a:rPr lang="en-US" sz="1400" i="0" dirty="0">
                <a:effectLst/>
                <a:latin typeface="Calibri" panose="020F0502020204030204" pitchFamily="34" charset="0"/>
              </a:rPr>
              <a:t>                     </a:t>
            </a:r>
            <a:r>
              <a:rPr lang="en-US" sz="1400" i="0" dirty="0" err="1">
                <a:effectLst/>
                <a:latin typeface="Calibri" panose="020F0502020204030204" pitchFamily="34" charset="0"/>
              </a:rPr>
              <a:t>Queenstown</a:t>
            </a:r>
            <a:r>
              <a:rPr lang="en-US" sz="1400" dirty="0" err="1">
                <a:latin typeface="Calibri" panose="020F0502020204030204" pitchFamily="34" charset="0"/>
              </a:rPr>
              <a:t>,</a:t>
            </a:r>
            <a:r>
              <a:rPr lang="en-US" sz="1400" i="0" dirty="0" err="1">
                <a:effectLst/>
                <a:latin typeface="Calibri" panose="020F0502020204030204" pitchFamily="34" charset="0"/>
              </a:rPr>
              <a:t>Ireland</a:t>
            </a:r>
            <a:endParaRPr lang="en-US" sz="13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6B705922-ABDE-EC00-B7AD-4A3DD63FF93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417532" t="-212987" r="-417532" b="-212987"/>
          <a:stretch>
            <a:fillRect/>
          </a:stretch>
        </p:blipFill>
        <p:spPr>
          <a:xfrm>
            <a:off x="6858000" y="5357812"/>
            <a:ext cx="2286000" cy="128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641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481"/>
    </mc:Choice>
    <mc:Fallback xmlns="">
      <p:transition spd="slow" advTm="234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D7E27F-BD3F-6E78-3363-F4A8D2BC29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33400"/>
            <a:ext cx="8001000" cy="990600"/>
          </a:xfrm>
        </p:spPr>
        <p:txBody>
          <a:bodyPr/>
          <a:lstStyle/>
          <a:p>
            <a:pPr algn="ctr"/>
            <a:r>
              <a:rPr lang="en-US" sz="3200" dirty="0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R</a:t>
            </a:r>
            <a:r>
              <a:rPr lang="en-US" sz="3200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eceiver </a:t>
            </a:r>
            <a:r>
              <a:rPr lang="en-US" sz="3200" dirty="0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O</a:t>
            </a:r>
            <a:r>
              <a:rPr lang="en-US" sz="3200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perating </a:t>
            </a:r>
            <a:r>
              <a:rPr lang="en-US" sz="3200" dirty="0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3200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haracteristic </a:t>
            </a:r>
            <a:r>
              <a:rPr lang="en-US" sz="3200" spc="-15" dirty="0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3200" spc="-15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urve (ROC)</a:t>
            </a:r>
            <a:endParaRPr lang="en-US" sz="3200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57C50F6-4E65-E744-3FEA-B748CEB9D3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F7841-0350-4ADD-97B2-45BE3FA29B2C}" type="datetime1">
              <a:rPr lang="en-US" smtClean="0"/>
              <a:t>1/22/2024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FFBF75-BD58-EA05-23F9-5A7858302B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10B30-434F-4B12-9323-1101ABB5744E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5C3E05-D452-5AE4-FD4B-5275DE258607}"/>
              </a:ext>
            </a:extLst>
          </p:cNvPr>
          <p:cNvSpPr txBox="1"/>
          <p:nvPr/>
        </p:nvSpPr>
        <p:spPr>
          <a:xfrm>
            <a:off x="762000" y="1990130"/>
            <a:ext cx="69342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pc="-15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Graphical </a:t>
            </a:r>
            <a:r>
              <a:rPr lang="en-US" spc="-2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plot illustrating the diagnostic </a:t>
            </a:r>
            <a:r>
              <a:rPr lang="en-US" spc="-35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ability of a binary classifier system </a:t>
            </a:r>
            <a:r>
              <a:rPr lang="en-US" spc="-35" dirty="0">
                <a:ea typeface="Calibri" panose="020F0502020204030204" pitchFamily="34" charset="0"/>
                <a:cs typeface="Times New Roman" panose="02020603050405020304" pitchFamily="18" charset="0"/>
              </a:rPr>
              <a:t>(survival/no survival) </a:t>
            </a:r>
            <a:r>
              <a:rPr lang="en-US" spc="-35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as </a:t>
            </a:r>
            <a:r>
              <a:rPr lang="en-US" spc="-4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its discrimination threshold or cutoff is varied. </a:t>
            </a:r>
          </a:p>
          <a:p>
            <a:endParaRPr lang="en-US" sz="1000" spc="-4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b="0" i="0" dirty="0">
                <a:effectLst/>
                <a:cs typeface="Times New Roman" panose="02020603050405020304" pitchFamily="18" charset="0"/>
              </a:rPr>
              <a:t>A ROC curve shows the clinical sensitivity and specificity relationship for every possible cut-off. Here ROC is developed from first principles </a:t>
            </a:r>
          </a:p>
          <a:p>
            <a:r>
              <a:rPr lang="en-US" dirty="0">
                <a:cs typeface="Times New Roman" panose="02020603050405020304" pitchFamily="18" charset="0"/>
              </a:rPr>
              <a:t>and t</a:t>
            </a:r>
            <a:r>
              <a:rPr lang="en-US" b="0" i="0" dirty="0">
                <a:effectLst/>
                <a:cs typeface="Times New Roman" panose="02020603050405020304" pitchFamily="18" charset="0"/>
              </a:rPr>
              <a:t>he terms sensitivity and</a:t>
            </a:r>
            <a:r>
              <a:rPr lang="en-US" dirty="0">
                <a:cs typeface="Times New Roman" panose="02020603050405020304" pitchFamily="18" charset="0"/>
              </a:rPr>
              <a:t> specificity are defined.</a:t>
            </a:r>
            <a:endParaRPr lang="en-US" b="0" i="0" dirty="0">
              <a:effectLst/>
              <a:cs typeface="Times New Roman" panose="02020603050405020304" pitchFamily="18" charset="0"/>
            </a:endParaRPr>
          </a:p>
          <a:p>
            <a:endParaRPr lang="en-US" sz="1000" dirty="0">
              <a:cs typeface="Times New Roman" panose="02020603050405020304" pitchFamily="18" charset="0"/>
            </a:endParaRPr>
          </a:p>
          <a:p>
            <a:r>
              <a:rPr lang="en-US" dirty="0">
                <a:cs typeface="Times New Roman" panose="02020603050405020304" pitchFamily="18" charset="0"/>
              </a:rPr>
              <a:t>                    Table I Comparing diagnostic test with clinical truth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45F231D-C9A7-C089-1350-C060EAC6B3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5001" y="4052233"/>
            <a:ext cx="4495800" cy="2339104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7C9CE8E2-56C1-E4CC-F44E-270100527E6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417532" t="-212987" r="-417532" b="-212987"/>
          <a:stretch>
            <a:fillRect/>
          </a:stretch>
        </p:blipFill>
        <p:spPr>
          <a:xfrm>
            <a:off x="6858000" y="5357812"/>
            <a:ext cx="2286000" cy="128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550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713"/>
    </mc:Choice>
    <mc:Fallback xmlns="">
      <p:transition spd="slow" advTm="267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Quadrant">
  <a:themeElements>
    <a:clrScheme name="Office Theme 2">
      <a:dk1>
        <a:srgbClr val="000000"/>
      </a:dk1>
      <a:lt1>
        <a:srgbClr val="FFFFFF"/>
      </a:lt1>
      <a:dk2>
        <a:srgbClr val="420000"/>
      </a:dk2>
      <a:lt2>
        <a:srgbClr val="660000"/>
      </a:lt2>
      <a:accent1>
        <a:srgbClr val="CCCC00"/>
      </a:accent1>
      <a:accent2>
        <a:srgbClr val="999966"/>
      </a:accent2>
      <a:accent3>
        <a:srgbClr val="FFFFFF"/>
      </a:accent3>
      <a:accent4>
        <a:srgbClr val="000000"/>
      </a:accent4>
      <a:accent5>
        <a:srgbClr val="E2E2AA"/>
      </a:accent5>
      <a:accent6>
        <a:srgbClr val="8A8A5C"/>
      </a:accent6>
      <a:hlink>
        <a:srgbClr val="996633"/>
      </a:hlink>
      <a:folHlink>
        <a:srgbClr val="993300"/>
      </a:folHlink>
    </a:clrScheme>
    <a:fontScheme name="Office Theme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Office Theme 1">
        <a:dk1>
          <a:srgbClr val="5C5674"/>
        </a:dk1>
        <a:lt1>
          <a:srgbClr val="FFFFFF"/>
        </a:lt1>
        <a:dk2>
          <a:srgbClr val="85986A"/>
        </a:dk2>
        <a:lt2>
          <a:srgbClr val="FFFFFF"/>
        </a:lt2>
        <a:accent1>
          <a:srgbClr val="666633"/>
        </a:accent1>
        <a:accent2>
          <a:srgbClr val="ADC5B8"/>
        </a:accent2>
        <a:accent3>
          <a:srgbClr val="C2CAB9"/>
        </a:accent3>
        <a:accent4>
          <a:srgbClr val="DADADA"/>
        </a:accent4>
        <a:accent5>
          <a:srgbClr val="B8B8AD"/>
        </a:accent5>
        <a:accent6>
          <a:srgbClr val="9CB2A6"/>
        </a:accent6>
        <a:hlink>
          <a:srgbClr val="FFCC00"/>
        </a:hlink>
        <a:folHlink>
          <a:srgbClr val="FFFF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420000"/>
        </a:dk2>
        <a:lt2>
          <a:srgbClr val="660000"/>
        </a:lt2>
        <a:accent1>
          <a:srgbClr val="CCCC00"/>
        </a:accent1>
        <a:accent2>
          <a:srgbClr val="999966"/>
        </a:accent2>
        <a:accent3>
          <a:srgbClr val="FFFFFF"/>
        </a:accent3>
        <a:accent4>
          <a:srgbClr val="000000"/>
        </a:accent4>
        <a:accent5>
          <a:srgbClr val="E2E2AA"/>
        </a:accent5>
        <a:accent6>
          <a:srgbClr val="8A8A5C"/>
        </a:accent6>
        <a:hlink>
          <a:srgbClr val="996633"/>
        </a:hlink>
        <a:folHlink>
          <a:srgbClr val="9933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3">
        <a:dk1>
          <a:srgbClr val="618052"/>
        </a:dk1>
        <a:lt1>
          <a:srgbClr val="FFFFE3"/>
        </a:lt1>
        <a:dk2>
          <a:srgbClr val="162E36"/>
        </a:dk2>
        <a:lt2>
          <a:srgbClr val="FFFFFF"/>
        </a:lt2>
        <a:accent1>
          <a:srgbClr val="336699"/>
        </a:accent1>
        <a:accent2>
          <a:srgbClr val="69888B"/>
        </a:accent2>
        <a:accent3>
          <a:srgbClr val="ABADAE"/>
        </a:accent3>
        <a:accent4>
          <a:srgbClr val="DADAC2"/>
        </a:accent4>
        <a:accent5>
          <a:srgbClr val="ADB8CA"/>
        </a:accent5>
        <a:accent6>
          <a:srgbClr val="5E7B7D"/>
        </a:accent6>
        <a:hlink>
          <a:srgbClr val="FFCC00"/>
        </a:hlink>
        <a:folHlink>
          <a:srgbClr val="FFFF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CC0000"/>
        </a:lt2>
        <a:accent1>
          <a:srgbClr val="FFCC00"/>
        </a:accent1>
        <a:accent2>
          <a:srgbClr val="3366CC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2D5CB9"/>
        </a:accent6>
        <a:hlink>
          <a:srgbClr val="666699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666699"/>
        </a:dk1>
        <a:lt1>
          <a:srgbClr val="FFFFFF"/>
        </a:lt1>
        <a:dk2>
          <a:srgbClr val="000033"/>
        </a:dk2>
        <a:lt2>
          <a:srgbClr val="FFFFFF"/>
        </a:lt2>
        <a:accent1>
          <a:srgbClr val="9966FF"/>
        </a:accent1>
        <a:accent2>
          <a:srgbClr val="CCCCFF"/>
        </a:accent2>
        <a:accent3>
          <a:srgbClr val="AAAAAD"/>
        </a:accent3>
        <a:accent4>
          <a:srgbClr val="DADADA"/>
        </a:accent4>
        <a:accent5>
          <a:srgbClr val="CAB8FF"/>
        </a:accent5>
        <a:accent6>
          <a:srgbClr val="B9B9E7"/>
        </a:accent6>
        <a:hlink>
          <a:srgbClr val="CCCC00"/>
        </a:hlink>
        <a:folHlink>
          <a:srgbClr val="CC99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669966"/>
        </a:lt2>
        <a:accent1>
          <a:srgbClr val="CCCCFF"/>
        </a:accent1>
        <a:accent2>
          <a:srgbClr val="9999CC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8A8AB9"/>
        </a:accent6>
        <a:hlink>
          <a:srgbClr val="000066"/>
        </a:hlink>
        <a:folHlink>
          <a:srgbClr val="3333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99CC"/>
        </a:dk1>
        <a:lt1>
          <a:srgbClr val="FFFFFF"/>
        </a:lt1>
        <a:dk2>
          <a:srgbClr val="000099"/>
        </a:dk2>
        <a:lt2>
          <a:srgbClr val="FFFFFF"/>
        </a:lt2>
        <a:accent1>
          <a:srgbClr val="0099CC"/>
        </a:accent1>
        <a:accent2>
          <a:srgbClr val="6600FF"/>
        </a:accent2>
        <a:accent3>
          <a:srgbClr val="AAAACA"/>
        </a:accent3>
        <a:accent4>
          <a:srgbClr val="DADADA"/>
        </a:accent4>
        <a:accent5>
          <a:srgbClr val="AACAE2"/>
        </a:accent5>
        <a:accent6>
          <a:srgbClr val="5C00E7"/>
        </a:accent6>
        <a:hlink>
          <a:srgbClr val="FFCC00"/>
        </a:hlink>
        <a:folHlink>
          <a:srgbClr val="00CC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8">
        <a:dk1>
          <a:srgbClr val="000033"/>
        </a:dk1>
        <a:lt1>
          <a:srgbClr val="FFFFFF"/>
        </a:lt1>
        <a:dk2>
          <a:srgbClr val="003366"/>
        </a:dk2>
        <a:lt2>
          <a:srgbClr val="275C6D"/>
        </a:lt2>
        <a:accent1>
          <a:srgbClr val="A7D2DF"/>
        </a:accent1>
        <a:accent2>
          <a:srgbClr val="108DA6"/>
        </a:accent2>
        <a:accent3>
          <a:srgbClr val="FFFFFF"/>
        </a:accent3>
        <a:accent4>
          <a:srgbClr val="00002A"/>
        </a:accent4>
        <a:accent5>
          <a:srgbClr val="D0E5EC"/>
        </a:accent5>
        <a:accent6>
          <a:srgbClr val="0D7F96"/>
        </a:accent6>
        <a:hlink>
          <a:srgbClr val="666699"/>
        </a:hlink>
        <a:folHlink>
          <a:srgbClr val="9999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9">
        <a:dk1>
          <a:srgbClr val="CC3300"/>
        </a:dk1>
        <a:lt1>
          <a:srgbClr val="FFFFFF"/>
        </a:lt1>
        <a:dk2>
          <a:srgbClr val="000000"/>
        </a:dk2>
        <a:lt2>
          <a:srgbClr val="FFFFCC"/>
        </a:lt2>
        <a:accent1>
          <a:srgbClr val="FF9900"/>
        </a:accent1>
        <a:accent2>
          <a:srgbClr val="993300"/>
        </a:accent2>
        <a:accent3>
          <a:srgbClr val="AAAAAA"/>
        </a:accent3>
        <a:accent4>
          <a:srgbClr val="DADADA"/>
        </a:accent4>
        <a:accent5>
          <a:srgbClr val="FFCAAA"/>
        </a:accent5>
        <a:accent6>
          <a:srgbClr val="8A2D00"/>
        </a:accent6>
        <a:hlink>
          <a:srgbClr val="CEC5A2"/>
        </a:hlink>
        <a:folHlink>
          <a:srgbClr val="DDDDDD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Quadrant</Template>
  <TotalTime>6825</TotalTime>
  <Words>1025</Words>
  <Application>Microsoft Office PowerPoint</Application>
  <PresentationFormat>On-screen Show (4:3)</PresentationFormat>
  <Paragraphs>196</Paragraphs>
  <Slides>16</Slides>
  <Notes>2</Notes>
  <HiddenSlides>0</HiddenSlides>
  <MMClips>16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Arial</vt:lpstr>
      <vt:lpstr>Calibri</vt:lpstr>
      <vt:lpstr>Cambria Math</vt:lpstr>
      <vt:lpstr>Lato</vt:lpstr>
      <vt:lpstr>Roboto</vt:lpstr>
      <vt:lpstr>Times New Roman</vt:lpstr>
      <vt:lpstr>Wingdings</vt:lpstr>
      <vt:lpstr>Quadrant</vt:lpstr>
      <vt:lpstr>Mary A. Marion M.Sc.(Applied Statistics) M.Sc.(Statistics) B.A.(Mathematics)</vt:lpstr>
      <vt:lpstr>Introduction</vt:lpstr>
      <vt:lpstr>Academic Credentials</vt:lpstr>
      <vt:lpstr>Work Experience</vt:lpstr>
      <vt:lpstr>Work Ethic</vt:lpstr>
      <vt:lpstr>My Goal is Excellence in  Probability and Statistics</vt:lpstr>
      <vt:lpstr>Transition from Abstract to Work Examples </vt:lpstr>
      <vt:lpstr>Machine Learning Statistics - Titanic Study</vt:lpstr>
      <vt:lpstr>Receiver Operating Characteristic Curve (ROC)</vt:lpstr>
      <vt:lpstr>Classification Table with ROC statistics  –CT Study</vt:lpstr>
      <vt:lpstr>  ROC Curve and the AUC</vt:lpstr>
      <vt:lpstr>AUC Computation using Trapezoidal Rule  when ∆x ≠ constant</vt:lpstr>
      <vt:lpstr>AUC Computation using Trapezoidal Rule  when ∆x = constant</vt:lpstr>
      <vt:lpstr>AUC Score Explained</vt:lpstr>
      <vt:lpstr>Summary</vt:lpstr>
      <vt:lpstr>THE 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MM</dc:creator>
  <cp:lastModifiedBy>Mary A. Marion</cp:lastModifiedBy>
  <cp:revision>196</cp:revision>
  <cp:lastPrinted>2023-10-15T01:20:35Z</cp:lastPrinted>
  <dcterms:created xsi:type="dcterms:W3CDTF">2008-03-12T16:46:12Z</dcterms:created>
  <dcterms:modified xsi:type="dcterms:W3CDTF">2024-01-22T18:02:41Z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5</vt:i4>
  </property>
</Properties>
</file>